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303" r:id="rId3"/>
    <p:sldId id="336" r:id="rId4"/>
    <p:sldId id="299" r:id="rId5"/>
    <p:sldId id="300" r:id="rId6"/>
    <p:sldId id="305" r:id="rId7"/>
    <p:sldId id="302" r:id="rId8"/>
    <p:sldId id="306" r:id="rId9"/>
    <p:sldId id="337" r:id="rId10"/>
    <p:sldId id="329" r:id="rId11"/>
    <p:sldId id="331" r:id="rId12"/>
    <p:sldId id="332" r:id="rId13"/>
    <p:sldId id="287" r:id="rId14"/>
    <p:sldId id="307" r:id="rId15"/>
    <p:sldId id="339" r:id="rId16"/>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59">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6"/>
    <a:srgbClr val="C7EAF6"/>
    <a:srgbClr val="00CC00"/>
    <a:srgbClr val="E5FFD0"/>
    <a:srgbClr val="2D99F3"/>
    <a:srgbClr val="F7F7CB"/>
    <a:srgbClr val="3333CC"/>
    <a:srgbClr val="DB9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475" autoAdjust="0"/>
  </p:normalViewPr>
  <p:slideViewPr>
    <p:cSldViewPr snapToObjects="1">
      <p:cViewPr varScale="1">
        <p:scale>
          <a:sx n="67" d="100"/>
          <a:sy n="67" d="100"/>
        </p:scale>
        <p:origin x="-1476" y="-96"/>
      </p:cViewPr>
      <p:guideLst>
        <p:guide orient="horz" pos="2159"/>
        <p:guide pos="2847"/>
      </p:guideLst>
    </p:cSldViewPr>
  </p:slideViewPr>
  <p:outlineViewPr>
    <p:cViewPr>
      <p:scale>
        <a:sx n="33" d="100"/>
        <a:sy n="33" d="100"/>
      </p:scale>
      <p:origin x="0" y="60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 typeface="Arial" pitchFamily="34" charset="0"/>
              <a:buNone/>
              <a:defRPr sz="1200">
                <a:latin typeface="Arial" pitchFamily="34" charset="0"/>
              </a:defRPr>
            </a:lvl1pPr>
          </a:lstStyle>
          <a:p>
            <a:pPr>
              <a:defRPr/>
            </a:pPr>
            <a:fld id="{5B9B9188-EC24-4301-A90B-03D74EF78C46}" type="datetimeFigureOut">
              <a:rPr lang="zh-CN" altLang="en-US"/>
              <a:pPr>
                <a:defRPr/>
              </a:pPr>
              <a:t>2020/3/9</a:t>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buFont typeface="Arial" pitchFamily="34" charset="0"/>
              <a:buNone/>
              <a:defRPr sz="1200">
                <a:latin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buFont typeface="Arial" charset="0"/>
              <a:buNone/>
              <a:defRPr sz="1200"/>
            </a:lvl1pPr>
          </a:lstStyle>
          <a:p>
            <a:fld id="{0558B0BF-3DE2-453B-A6F5-84CAF68D909A}" type="slidenum">
              <a:rPr lang="zh-CN" altLang="en-US"/>
              <a:pPr/>
              <a:t>‹#›</a:t>
            </a:fld>
            <a:endParaRPr lang="en-US" altLang="zh-CN"/>
          </a:p>
        </p:txBody>
      </p:sp>
    </p:spTree>
    <p:extLst>
      <p:ext uri="{BB962C8B-B14F-4D97-AF65-F5344CB8AC3E}">
        <p14:creationId xmlns:p14="http://schemas.microsoft.com/office/powerpoint/2010/main" val="3704838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fld id="{86603D99-9D02-45A9-85A1-0A7D242861CE}" type="datetime1">
              <a:rPr lang="zh-CN" altLang="en-US"/>
              <a:pPr>
                <a:defRPr/>
              </a:pPr>
              <a:t>2020/3/9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F78519-0AD9-44F7-AF53-EC0F2333E503}"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10352E39-785E-42F4-AD24-AD476D3EC61E}" type="datetime1">
              <a:rPr lang="zh-CN" altLang="en-US"/>
              <a:pPr>
                <a:defRPr/>
              </a:pPr>
              <a:t>2020/3/9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850090-25A5-4679-9D8E-47BA284DA6FE}"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422547DE-0C28-45A0-B5C7-1ADA0FF9430F}" type="datetime1">
              <a:rPr lang="zh-CN" altLang="en-US"/>
              <a:pPr>
                <a:defRPr/>
              </a:pPr>
              <a:t>2020/3/9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EE03ED-E4B7-42AD-9794-51F8D80F65C0}"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5C4AE0E7-BD0C-433E-A665-AD6AD8951BE3}" type="datetime1">
              <a:rPr lang="zh-CN" altLang="en-US"/>
              <a:pPr>
                <a:defRPr/>
              </a:pPr>
              <a:t>2020/3/9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DA8AC4-73B9-4F07-848A-41613710D42E}"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96AD5B6B-5539-4031-A5D7-8921AA13850C}" type="datetime1">
              <a:rPr lang="zh-CN" altLang="en-US"/>
              <a:pPr>
                <a:defRPr/>
              </a:pPr>
              <a:t>2020/3/9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1D1A1D-BA59-4992-AD8B-6C0B35AC839C}"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FC3FC4BA-2215-4B0B-A23D-E331CDB3D528}" type="datetime1">
              <a:rPr lang="zh-CN" altLang="en-US"/>
              <a:pPr>
                <a:defRPr/>
              </a:pPr>
              <a:t>2020/3/9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7FBC5A9-3D1D-44B5-B423-0A8AE09C74E6}"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6E5B6562-B05F-4EE2-A253-85E89C091857}" type="datetime1">
              <a:rPr lang="zh-CN" altLang="en-US"/>
              <a:pPr>
                <a:defRPr/>
              </a:pPr>
              <a:t>2020/3/9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FB8705C-90FA-4E05-BB86-0D8F8FC7F773}"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B37AEC72-D02D-4733-A19D-F88B07F07A7E}" type="datetime1">
              <a:rPr lang="zh-CN" altLang="en-US"/>
              <a:pPr>
                <a:defRPr/>
              </a:pPr>
              <a:t>2020/3/9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FC36704-BE44-4AFB-979A-184E817CC1DD}"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C82A76D-802E-4046-8A90-2C3ECF2B5200}" type="datetime1">
              <a:rPr lang="zh-CN" altLang="en-US"/>
              <a:pPr>
                <a:defRPr/>
              </a:pPr>
              <a:t>2020/3/9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7C493E8-EE5B-4220-88B1-12CA290949CE}"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CCF8D900-F613-4718-B0C6-20B1FE136930}" type="datetime1">
              <a:rPr lang="zh-CN" altLang="en-US"/>
              <a:pPr>
                <a:defRPr/>
              </a:pPr>
              <a:t>2020/3/9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90828E-A81A-4323-A721-C72A84303EF5}"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8D815C2B-584E-4604-A401-3CC0234040C4}" type="datetime1">
              <a:rPr lang="zh-CN" altLang="en-US"/>
              <a:pPr>
                <a:defRPr/>
              </a:pPr>
              <a:t>2020/3/9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9A1085-ADAF-459E-BC09-6BAF2EDE6E2D}"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latin typeface="Arial" pitchFamily="34" charset="0"/>
              </a:defRPr>
            </a:lvl1pPr>
          </a:lstStyle>
          <a:p>
            <a:pPr>
              <a:defRPr/>
            </a:pPr>
            <a:fld id="{9276B38F-F6D0-4B9A-B3DA-B6C3B10FC60B}" type="datetime1">
              <a:rPr lang="zh-CN" altLang="en-US"/>
              <a:pPr>
                <a:defRPr/>
              </a:pPr>
              <a:t>2020/3/9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a:lvl1pPr>
          </a:lstStyle>
          <a:p>
            <a:fld id="{E4841400-44C6-453A-ABA8-E5A3077A4DAE}"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Program%20Files/Tencent/QQ/Users/314209101/Image/UVG)3FM6K2I%7b5LSWV4@K%5bDM.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pic>
        <p:nvPicPr>
          <p:cNvPr id="5" name="图片 7" descr="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213"/>
            <a:ext cx="3528392" cy="460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p:cNvSpPr>
            <a:spLocks noChangeArrowheads="1"/>
          </p:cNvSpPr>
          <p:nvPr/>
        </p:nvSpPr>
        <p:spPr bwMode="auto">
          <a:xfrm>
            <a:off x="4040535" y="2042854"/>
            <a:ext cx="4680520" cy="2553891"/>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gn="just">
              <a:lnSpc>
                <a:spcPct val="150000"/>
              </a:lnSpc>
              <a:spcBef>
                <a:spcPts val="0"/>
              </a:spcBef>
            </a:pPr>
            <a:r>
              <a:rPr lang="zh-CN" altLang="en-US" sz="2400" dirty="0">
                <a:latin typeface="微软雅黑" panose="020B0503020204020204" pitchFamily="34" charset="-122"/>
                <a:ea typeface="微软雅黑" panose="020B0503020204020204" pitchFamily="34" charset="-122"/>
              </a:rPr>
              <a:t>胡雅辉，男，</a:t>
            </a:r>
            <a:r>
              <a:rPr lang="en-US" altLang="zh-CN" sz="2400" dirty="0" smtClean="0">
                <a:latin typeface="微软雅黑" panose="020B0503020204020204" pitchFamily="34" charset="-122"/>
                <a:ea typeface="微软雅黑" panose="020B0503020204020204" pitchFamily="34" charset="-122"/>
              </a:rPr>
              <a:t>2012</a:t>
            </a:r>
            <a:r>
              <a:rPr lang="zh-CN" altLang="en-US" sz="2400" dirty="0" smtClean="0">
                <a:latin typeface="微软雅黑" panose="020B0503020204020204" pitchFamily="34" charset="-122"/>
                <a:ea typeface="微软雅黑" panose="020B0503020204020204" pitchFamily="34" charset="-122"/>
              </a:rPr>
              <a:t>届毕业生，拥有</a:t>
            </a:r>
            <a:r>
              <a:rPr lang="zh-CN" altLang="en-US" sz="2400" dirty="0">
                <a:latin typeface="微软雅黑" panose="020B0503020204020204" pitchFamily="34" charset="-122"/>
                <a:ea typeface="微软雅黑" panose="020B0503020204020204" pitchFamily="34" charset="-122"/>
              </a:rPr>
              <a:t>软件架构师证书，</a:t>
            </a:r>
            <a:r>
              <a:rPr lang="zh-CN" altLang="en-US" sz="2400" dirty="0" smtClean="0">
                <a:latin typeface="微软雅黑" panose="020B0503020204020204" pitchFamily="34" charset="-122"/>
                <a:ea typeface="微软雅黑" panose="020B0503020204020204" pitchFamily="34" charset="-122"/>
              </a:rPr>
              <a:t>现任深圳市</a:t>
            </a:r>
            <a:r>
              <a:rPr lang="zh-CN" altLang="en-US" sz="2400" dirty="0">
                <a:latin typeface="微软雅黑" panose="020B0503020204020204" pitchFamily="34" charset="-122"/>
                <a:ea typeface="微软雅黑" panose="020B0503020204020204" pitchFamily="34" charset="-122"/>
              </a:rPr>
              <a:t>环球易购电子商务</a:t>
            </a:r>
            <a:r>
              <a:rPr lang="zh-CN" altLang="en-US" sz="2400" dirty="0" smtClean="0">
                <a:latin typeface="微软雅黑" panose="020B0503020204020204" pitchFamily="34" charset="-122"/>
                <a:ea typeface="微软雅黑" panose="020B0503020204020204" pitchFamily="34" charset="-122"/>
              </a:rPr>
              <a:t>有限公司软件</a:t>
            </a:r>
            <a:r>
              <a:rPr lang="zh-CN" altLang="en-US" sz="2400" dirty="0">
                <a:latin typeface="微软雅黑" panose="020B0503020204020204" pitchFamily="34" charset="-122"/>
                <a:ea typeface="微软雅黑" panose="020B0503020204020204" pitchFamily="34" charset="-122"/>
              </a:rPr>
              <a:t>架构师，月薪</a:t>
            </a:r>
            <a:r>
              <a:rPr lang="en-US" altLang="zh-CN" sz="2400" dirty="0">
                <a:latin typeface="微软雅黑" panose="020B0503020204020204" pitchFamily="34" charset="-122"/>
                <a:ea typeface="微软雅黑" panose="020B0503020204020204" pitchFamily="34" charset="-122"/>
              </a:rPr>
              <a:t>23000</a:t>
            </a:r>
            <a:r>
              <a:rPr lang="zh-CN" altLang="en-US" sz="24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83346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1556588"/>
            <a:ext cx="4680520" cy="4392692"/>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陈启江</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2010</a:t>
            </a:r>
            <a:r>
              <a:rPr lang="zh-CN" altLang="en-US" sz="2400" dirty="0">
                <a:latin typeface="微软雅黑" panose="020B0503020204020204" pitchFamily="34" charset="-122"/>
                <a:ea typeface="微软雅黑" panose="020B0503020204020204" pitchFamily="34" charset="-122"/>
              </a:rPr>
              <a:t>届优秀毕业生。曾担任系学生会主席，获得国家励志奖学金、省级优秀毕业生等荣誉。现就职于广州市蓝桥软件技术有限公司任山东大区总经理，年薪：</a:t>
            </a:r>
            <a:r>
              <a:rPr lang="en-US" altLang="zh-CN" sz="2400" dirty="0">
                <a:latin typeface="微软雅黑" panose="020B0503020204020204" pitchFamily="34" charset="-122"/>
                <a:ea typeface="微软雅黑" panose="020B0503020204020204" pitchFamily="34" charset="-122"/>
              </a:rPr>
              <a:t>40</a:t>
            </a:r>
            <a:r>
              <a:rPr lang="zh-CN" altLang="en-US" sz="2400" dirty="0">
                <a:latin typeface="微软雅黑" panose="020B0503020204020204" pitchFamily="34" charset="-122"/>
                <a:ea typeface="微软雅黑" panose="020B0503020204020204" pitchFamily="34" charset="-122"/>
              </a:rPr>
              <a:t>万</a:t>
            </a:r>
            <a:r>
              <a:rPr lang="zh-CN" altLang="en-US" sz="2400" dirty="0" smtClean="0">
                <a:latin typeface="微软雅黑" panose="020B0503020204020204" pitchFamily="34" charset="-122"/>
                <a:ea typeface="微软雅黑" panose="020B0503020204020204" pitchFamily="34" charset="-122"/>
              </a:rPr>
              <a:t>元以上。</a:t>
            </a:r>
            <a:endParaRPr lang="en-US" altLang="zh-CN" sz="2400" dirty="0">
              <a:latin typeface="微软雅黑" panose="020B0503020204020204" pitchFamily="34" charset="-122"/>
              <a:ea typeface="微软雅黑" panose="020B0503020204020204" pitchFamily="34" charset="-122"/>
            </a:endParaRPr>
          </a:p>
        </p:txBody>
      </p:sp>
      <p:pic>
        <p:nvPicPr>
          <p:cNvPr id="4098" name="Picture 2" descr="http://www.hngczy.cn/updateFile/image/20170323/20170323155919_29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0768"/>
            <a:ext cx="3034680" cy="460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9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创业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33118" y="1665466"/>
            <a:ext cx="4499322" cy="3779758"/>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陈艺飞</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2010</a:t>
            </a:r>
            <a:r>
              <a:rPr lang="zh-CN" altLang="en-US" sz="2400" dirty="0" smtClean="0">
                <a:latin typeface="微软雅黑" panose="020B0503020204020204" pitchFamily="34" charset="-122"/>
                <a:ea typeface="微软雅黑" panose="020B0503020204020204" pitchFamily="34" charset="-122"/>
              </a:rPr>
              <a:t>届毕业生，成功创办</a:t>
            </a:r>
            <a:r>
              <a:rPr lang="zh-CN" altLang="en-US" sz="2400" dirty="0">
                <a:latin typeface="微软雅黑" panose="020B0503020204020204" pitchFamily="34" charset="-122"/>
                <a:ea typeface="微软雅黑" panose="020B0503020204020204" pitchFamily="34" charset="-122"/>
              </a:rPr>
              <a:t>中山正恒软件有限公司。</a:t>
            </a:r>
            <a:r>
              <a:rPr lang="zh-CN" altLang="en-US" sz="2400" dirty="0" smtClean="0">
                <a:latin typeface="微软雅黑" panose="020B0503020204020204" pitchFamily="34" charset="-122"/>
                <a:ea typeface="微软雅黑" panose="020B0503020204020204" pitchFamily="34" charset="-122"/>
              </a:rPr>
              <a:t>现任</a:t>
            </a:r>
            <a:r>
              <a:rPr lang="zh-CN" altLang="en-US" sz="2400" dirty="0">
                <a:latin typeface="微软雅黑" panose="020B0503020204020204" pitchFamily="34" charset="-122"/>
                <a:ea typeface="微软雅黑" panose="020B0503020204020204" pitchFamily="34" charset="-122"/>
              </a:rPr>
              <a:t>中山正恒软件有限公司总经理，公司主营业务台湾天思、正航</a:t>
            </a:r>
            <a:r>
              <a:rPr lang="en-US" altLang="zh-CN" sz="2400" dirty="0">
                <a:latin typeface="微软雅黑" panose="020B0503020204020204" pitchFamily="34" charset="-122"/>
                <a:ea typeface="微软雅黑" panose="020B0503020204020204" pitchFamily="34" charset="-122"/>
              </a:rPr>
              <a:t>ERP</a:t>
            </a:r>
            <a:r>
              <a:rPr lang="zh-CN" altLang="en-US" sz="2400" dirty="0">
                <a:latin typeface="微软雅黑" panose="020B0503020204020204" pitchFamily="34" charset="-122"/>
                <a:ea typeface="微软雅黑" panose="020B0503020204020204" pitchFamily="34" charset="-122"/>
              </a:rPr>
              <a:t>、软件二次开发、微商城</a:t>
            </a:r>
            <a:r>
              <a:rPr lang="zh-CN" altLang="en-US"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pic>
        <p:nvPicPr>
          <p:cNvPr id="2" name="Picture 2" descr="http://www.hngczy.cn/updateFile/image/20170323/20170323154834_60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2746648" cy="3762911"/>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标注 4"/>
          <p:cNvSpPr>
            <a:spLocks noChangeArrowheads="1"/>
          </p:cNvSpPr>
          <p:nvPr/>
        </p:nvSpPr>
        <p:spPr bwMode="auto">
          <a:xfrm>
            <a:off x="3203848" y="1061368"/>
            <a:ext cx="2645345" cy="558800"/>
          </a:xfrm>
          <a:prstGeom prst="wedgeRoundRectCallout">
            <a:avLst>
              <a:gd name="adj1" fmla="val -54574"/>
              <a:gd name="adj2" fmla="val 72185"/>
              <a:gd name="adj3" fmla="val 16667"/>
            </a:avLst>
          </a:prstGeom>
          <a:gradFill rotWithShape="0">
            <a:gsLst>
              <a:gs pos="0">
                <a:srgbClr val="FFCC99"/>
              </a:gs>
              <a:gs pos="100000">
                <a:schemeClr val="bg1"/>
              </a:gs>
            </a:gsLst>
            <a:lin ang="5400000" scaled="1"/>
          </a:gradFill>
          <a:ln w="9525">
            <a:solidFill>
              <a:srgbClr val="FF9900"/>
            </a:solidFill>
            <a:miter lim="800000"/>
            <a:headEnd/>
            <a:tailEnd/>
          </a:ln>
        </p:spPr>
        <p:txBody>
          <a:bodyPr lIns="90170" tIns="46990" rIns="90170" bIns="46990" anchor="ctr"/>
          <a:lstStyle/>
          <a:p>
            <a:pPr algn="ctr" eaLnBrk="1" hangingPunct="1">
              <a:buFont typeface="Arial" charset="0"/>
              <a:buNone/>
            </a:pPr>
            <a:r>
              <a:rPr lang="zh-CN" altLang="en-US" sz="1600" b="1" dirty="0" smtClean="0">
                <a:ea typeface="微软雅黑" pitchFamily="34" charset="-122"/>
              </a:rPr>
              <a:t>创业</a:t>
            </a:r>
            <a:endParaRPr lang="zh-CN" altLang="en-US" sz="1600" b="1" dirty="0">
              <a:ea typeface="微软雅黑" pitchFamily="34" charset="-122"/>
            </a:endParaRPr>
          </a:p>
        </p:txBody>
      </p:sp>
    </p:spTree>
    <p:extLst>
      <p:ext uri="{BB962C8B-B14F-4D97-AF65-F5344CB8AC3E}">
        <p14:creationId xmlns:p14="http://schemas.microsoft.com/office/powerpoint/2010/main" val="4020763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升学</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36516" y="2568163"/>
            <a:ext cx="4499322" cy="2553891"/>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defRPr/>
            </a:pPr>
            <a:r>
              <a:rPr lang="zh-CN" altLang="en-US" sz="2400" dirty="0" smtClean="0">
                <a:latin typeface="微软雅黑" panose="020B0503020204020204" pitchFamily="34" charset="-122"/>
                <a:ea typeface="微软雅黑" panose="020B0503020204020204" pitchFamily="34" charset="-122"/>
              </a:rPr>
              <a:t>李恒星，</a:t>
            </a:r>
            <a:r>
              <a:rPr lang="en-US" altLang="zh-CN" sz="2400" dirty="0" smtClean="0">
                <a:latin typeface="微软雅黑" panose="020B0503020204020204" pitchFamily="34" charset="-122"/>
                <a:ea typeface="微软雅黑" panose="020B0503020204020204" pitchFamily="34" charset="-122"/>
              </a:rPr>
              <a:t>2012</a:t>
            </a:r>
            <a:r>
              <a:rPr lang="zh-CN" altLang="en-US" sz="2400" dirty="0" smtClean="0">
                <a:latin typeface="微软雅黑" panose="020B0503020204020204" pitchFamily="34" charset="-122"/>
                <a:ea typeface="微软雅黑" panose="020B0503020204020204" pitchFamily="34" charset="-122"/>
              </a:rPr>
              <a:t>届毕业生，</a:t>
            </a:r>
            <a:r>
              <a:rPr lang="en-US" altLang="zh-CN" sz="2400" dirty="0" smtClean="0">
                <a:latin typeface="微软雅黑" panose="020B0503020204020204" pitchFamily="34" charset="-122"/>
                <a:ea typeface="微软雅黑" panose="020B0503020204020204" pitchFamily="34" charset="-122"/>
              </a:rPr>
              <a:t>2012</a:t>
            </a:r>
            <a:r>
              <a:rPr lang="zh-CN" altLang="en-US" sz="2400" dirty="0" smtClean="0">
                <a:latin typeface="微软雅黑" panose="020B0503020204020204" pitchFamily="34" charset="-122"/>
                <a:ea typeface="微软雅黑" panose="020B0503020204020204" pitchFamily="34" charset="-122"/>
              </a:rPr>
              <a:t>年成功考取了吉首大学（专升本），</a:t>
            </a:r>
            <a:r>
              <a:rPr lang="en-US" altLang="zh-CN" sz="2400" dirty="0" smtClean="0">
                <a:latin typeface="微软雅黑" panose="020B0503020204020204" pitchFamily="34" charset="-122"/>
                <a:ea typeface="微软雅黑" panose="020B0503020204020204" pitchFamily="34" charset="-122"/>
              </a:rPr>
              <a:t>2014</a:t>
            </a:r>
            <a:r>
              <a:rPr lang="zh-CN" altLang="en-US" sz="2400" dirty="0" smtClean="0">
                <a:latin typeface="微软雅黑" panose="020B0503020204020204" pitchFamily="34" charset="-122"/>
                <a:ea typeface="微软雅黑" panose="020B0503020204020204" pitchFamily="34" charset="-122"/>
              </a:rPr>
              <a:t>年成功考取了湖南大学（硕士研究生）</a:t>
            </a:r>
            <a:endParaRPr lang="en-US" altLang="zh-CN" sz="2400" dirty="0">
              <a:latin typeface="微软雅黑" panose="020B0503020204020204" pitchFamily="34" charset="-122"/>
              <a:ea typeface="微软雅黑" panose="020B0503020204020204" pitchFamily="34" charset="-122"/>
            </a:endParaRPr>
          </a:p>
        </p:txBody>
      </p:sp>
      <p:pic>
        <p:nvPicPr>
          <p:cNvPr id="6145" name="Picture 1" descr="C:\Users\Administrator\AppData\Roaming\Tencent\Users\112494044\QQ\WinTemp\RichOle\KPE`TCRPUAV35ZYP8RWH5B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16615"/>
            <a:ext cx="3390900" cy="5210175"/>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标注 7"/>
          <p:cNvSpPr>
            <a:spLocks noChangeArrowheads="1"/>
          </p:cNvSpPr>
          <p:nvPr/>
        </p:nvSpPr>
        <p:spPr bwMode="auto">
          <a:xfrm>
            <a:off x="4963504" y="1216615"/>
            <a:ext cx="2645345" cy="558800"/>
          </a:xfrm>
          <a:prstGeom prst="wedgeRoundRectCallout">
            <a:avLst>
              <a:gd name="adj1" fmla="val -54574"/>
              <a:gd name="adj2" fmla="val 72185"/>
              <a:gd name="adj3" fmla="val 16667"/>
            </a:avLst>
          </a:prstGeom>
          <a:gradFill rotWithShape="0">
            <a:gsLst>
              <a:gs pos="0">
                <a:srgbClr val="FFCC99"/>
              </a:gs>
              <a:gs pos="100000">
                <a:schemeClr val="bg1"/>
              </a:gs>
            </a:gsLst>
            <a:lin ang="5400000" scaled="1"/>
          </a:gradFill>
          <a:ln w="9525">
            <a:solidFill>
              <a:srgbClr val="FF9900"/>
            </a:solidFill>
            <a:miter lim="800000"/>
            <a:headEnd/>
            <a:tailEnd/>
          </a:ln>
        </p:spPr>
        <p:txBody>
          <a:bodyPr lIns="90170" tIns="46990" rIns="90170" bIns="46990" anchor="ctr"/>
          <a:lstStyle/>
          <a:p>
            <a:pPr algn="ctr" eaLnBrk="1" hangingPunct="1">
              <a:buFont typeface="Arial" charset="0"/>
              <a:buNone/>
            </a:pPr>
            <a:r>
              <a:rPr lang="zh-CN" altLang="en-US" sz="1600" b="1" dirty="0">
                <a:ea typeface="微软雅黑" pitchFamily="34" charset="-122"/>
              </a:rPr>
              <a:t>升学</a:t>
            </a:r>
          </a:p>
        </p:txBody>
      </p:sp>
    </p:spTree>
    <p:extLst>
      <p:ext uri="{BB962C8B-B14F-4D97-AF65-F5344CB8AC3E}">
        <p14:creationId xmlns:p14="http://schemas.microsoft.com/office/powerpoint/2010/main" val="188399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p:cNvSpPr>
            <a:spLocks noGrp="1" noChangeArrowheads="1"/>
          </p:cNvSpPr>
          <p:nvPr>
            <p:ph type="title" idx="4294967295"/>
          </p:nvPr>
        </p:nvSpPr>
        <p:spPr>
          <a:xfrm>
            <a:off x="2268538" y="333375"/>
            <a:ext cx="6626225" cy="561975"/>
          </a:xfrm>
        </p:spPr>
        <p:txBody>
          <a:bodyPr/>
          <a:lstStyle/>
          <a:p>
            <a:pPr algn="r" eaLnBrk="1" hangingPunct="1"/>
            <a:r>
              <a:rPr lang="zh-CN" altLang="en-US" sz="3200" dirty="0" smtClean="0">
                <a:latin typeface="微软雅黑" panose="020B0503020204020204" pitchFamily="34" charset="-122"/>
                <a:ea typeface="微软雅黑" panose="020B0503020204020204" pitchFamily="34" charset="-122"/>
              </a:rPr>
              <a:t>获奖证书</a:t>
            </a:r>
            <a:endParaRPr lang="zh-CN" altLang="en-US" sz="3200" dirty="0">
              <a:latin typeface="微软雅黑" panose="020B0503020204020204" pitchFamily="34" charset="-122"/>
              <a:ea typeface="微软雅黑" panose="020B0503020204020204" pitchFamily="34" charset="-122"/>
            </a:endParaRPr>
          </a:p>
        </p:txBody>
      </p:sp>
      <p:pic>
        <p:nvPicPr>
          <p:cNvPr id="4" name="Picture 22" descr="5}BNVHT_IP~A{X]M5H9Z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7"/>
            <a:ext cx="8745220" cy="558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ISHW~ZXN`_`33(GSL8P[4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17" y="1052736"/>
            <a:ext cx="8681420"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4" descr="OWT9W[_Z3G$_ZE5QW}SG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46" y="994965"/>
            <a:ext cx="8780391" cy="531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b226.photo.store.qq.com/psb?/V141Bulr3VPWsl/DIvSeO6r8EXg*bfMKJyxroYfIgJxAfExu1CGnyHUbho!/b/dOIAAAAAAAAA&amp;bo=MwNCAgAAAAARB0A!&amp;rf=viewer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01" y="957422"/>
            <a:ext cx="8814434" cy="568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5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p:cNvSpPr>
            <a:spLocks noGrp="1" noChangeArrowheads="1"/>
          </p:cNvSpPr>
          <p:nvPr>
            <p:ph type="title" idx="4294967295"/>
          </p:nvPr>
        </p:nvSpPr>
        <p:spPr>
          <a:xfrm>
            <a:off x="2268538" y="333375"/>
            <a:ext cx="6626225" cy="561975"/>
          </a:xfrm>
        </p:spPr>
        <p:txBody>
          <a:bodyPr/>
          <a:lstStyle/>
          <a:p>
            <a:pPr algn="r" eaLnBrk="1" hangingPunct="1"/>
            <a:r>
              <a:rPr lang="zh-CN" altLang="en-US" sz="3200" smtClean="0">
                <a:latin typeface="微软雅黑" panose="020B0503020204020204" pitchFamily="34" charset="-122"/>
                <a:ea typeface="微软雅黑" panose="020B0503020204020204" pitchFamily="34" charset="-122"/>
              </a:rPr>
              <a:t>获奖证书</a:t>
            </a:r>
            <a:endParaRPr lang="zh-CN" altLang="en-US" sz="3200" dirty="0">
              <a:latin typeface="微软雅黑" panose="020B0503020204020204" pitchFamily="34" charset="-122"/>
              <a:ea typeface="微软雅黑" panose="020B0503020204020204" pitchFamily="34" charset="-122"/>
            </a:endParaRPr>
          </a:p>
        </p:txBody>
      </p:sp>
      <p:pic>
        <p:nvPicPr>
          <p:cNvPr id="21506" name="Picture 2" descr="http://b226.photo.store.qq.com/psb?/V141Bulr3VPWsl/Bu98zK8ntJgJdU89.XQRiBdtW1i4hoarzqnkekQFTDk!/b/dOIAAAAAAAAA&amp;bo=cgOAAgAAAAARB8M!&amp;rf=viewer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5" y="1124744"/>
            <a:ext cx="8975721" cy="532859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b316.photo.store.qq.com/psb?/V141Bulr3VPWsl/78PQ.jn4ChMt2CboI6a2bwDq8OcnLXm9yYyBt0lXzeo!/b/dDwBAAAAAAAA&amp;bo=bgOAAgAAAAARB98!&amp;rf=viewer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460433" cy="542373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b316.photo.store.qq.com/psb?/V141Bulr3VPWsl/6HOtBfnNfLeJyelLZ39naubq7lBrJxNN7VVrw4RScJI!/b/dDwBAAAAAAAA&amp;bo=OASjBQAAAAARB6o!&amp;rf=viewer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335562" y="-632552"/>
            <a:ext cx="5346304" cy="908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71566"/>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fade">
                                      <p:cBhvr>
                                        <p:cTn id="14" dur="1000"/>
                                        <p:tgtEl>
                                          <p:spTgt spid="21508"/>
                                        </p:tgtEl>
                                      </p:cBhvr>
                                    </p:animEffect>
                                    <p:anim calcmode="lin" valueType="num">
                                      <p:cBhvr>
                                        <p:cTn id="15" dur="1000" fill="hold"/>
                                        <p:tgtEl>
                                          <p:spTgt spid="21508"/>
                                        </p:tgtEl>
                                        <p:attrNameLst>
                                          <p:attrName>ppt_x</p:attrName>
                                        </p:attrNameLst>
                                      </p:cBhvr>
                                      <p:tavLst>
                                        <p:tav tm="0">
                                          <p:val>
                                            <p:strVal val="#ppt_x"/>
                                          </p:val>
                                        </p:tav>
                                        <p:tav tm="100000">
                                          <p:val>
                                            <p:strVal val="#ppt_x"/>
                                          </p:val>
                                        </p:tav>
                                      </p:tavLst>
                                    </p:anim>
                                    <p:anim calcmode="lin" valueType="num">
                                      <p:cBhvr>
                                        <p:cTn id="16"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510"/>
                                        </p:tgtEl>
                                        <p:attrNameLst>
                                          <p:attrName>style.visibility</p:attrName>
                                        </p:attrNameLst>
                                      </p:cBhvr>
                                      <p:to>
                                        <p:strVal val="visible"/>
                                      </p:to>
                                    </p:set>
                                    <p:animEffect transition="in" filter="fade">
                                      <p:cBhvr>
                                        <p:cTn id="21" dur="1000"/>
                                        <p:tgtEl>
                                          <p:spTgt spid="21510"/>
                                        </p:tgtEl>
                                      </p:cBhvr>
                                    </p:animEffect>
                                    <p:anim calcmode="lin" valueType="num">
                                      <p:cBhvr>
                                        <p:cTn id="22" dur="1000" fill="hold"/>
                                        <p:tgtEl>
                                          <p:spTgt spid="21510"/>
                                        </p:tgtEl>
                                        <p:attrNameLst>
                                          <p:attrName>ppt_x</p:attrName>
                                        </p:attrNameLst>
                                      </p:cBhvr>
                                      <p:tavLst>
                                        <p:tav tm="0">
                                          <p:val>
                                            <p:strVal val="#ppt_x"/>
                                          </p:val>
                                        </p:tav>
                                        <p:tav tm="100000">
                                          <p:val>
                                            <p:strVal val="#ppt_x"/>
                                          </p:val>
                                        </p:tav>
                                      </p:tavLst>
                                    </p:anim>
                                    <p:anim calcmode="lin" valueType="num">
                                      <p:cBhvr>
                                        <p:cTn id="23" dur="1000" fill="hold"/>
                                        <p:tgtEl>
                                          <p:spTgt spid="215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1"/>
          <p:cNvSpPr>
            <a:spLocks noGrp="1" noChangeArrowheads="1"/>
          </p:cNvSpPr>
          <p:nvPr>
            <p:ph type="title" idx="4294967295"/>
          </p:nvPr>
        </p:nvSpPr>
        <p:spPr>
          <a:xfrm>
            <a:off x="2268538" y="333375"/>
            <a:ext cx="6626225" cy="561975"/>
          </a:xfrm>
        </p:spPr>
        <p:txBody>
          <a:bodyPr/>
          <a:lstStyle/>
          <a:p>
            <a:pPr algn="r" eaLnBrk="1" hangingPunct="1"/>
            <a:r>
              <a:rPr lang="zh-CN" altLang="en-US" sz="3200" dirty="0" smtClean="0">
                <a:latin typeface="微软雅黑" panose="020B0503020204020204" pitchFamily="34" charset="-122"/>
                <a:ea typeface="微软雅黑" panose="020B0503020204020204" pitchFamily="34" charset="-122"/>
              </a:rPr>
              <a:t>资格证书</a:t>
            </a:r>
            <a:endParaRPr lang="zh-CN" altLang="en-US" sz="3200" dirty="0">
              <a:latin typeface="微软雅黑" panose="020B0503020204020204" pitchFamily="34" charset="-122"/>
              <a:ea typeface="微软雅黑" panose="020B0503020204020204" pitchFamily="34" charset="-122"/>
            </a:endParaRPr>
          </a:p>
        </p:txBody>
      </p:sp>
      <p:pic>
        <p:nvPicPr>
          <p:cNvPr id="7" name="Picture 26" descr="UED%VSDU8($UH2QW$JJPC_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3"/>
            <a:ext cx="8316416" cy="518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IWZ7}IBQ@HK4KRV25}[E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84887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703344"/>
      </p:ext>
    </p:extLst>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3995936" y="2496365"/>
            <a:ext cx="4851945"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龙献，男，</a:t>
            </a:r>
            <a:r>
              <a:rPr lang="en-US" altLang="zh-CN" sz="2400" dirty="0" smtClean="0">
                <a:latin typeface="微软雅黑" panose="020B0503020204020204" pitchFamily="34" charset="-122"/>
                <a:ea typeface="微软雅黑" panose="020B0503020204020204" pitchFamily="34" charset="-122"/>
              </a:rPr>
              <a:t>2010</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现任三一集团有限公司</a:t>
            </a:r>
            <a:r>
              <a:rPr lang="en-US" altLang="zh-CN" sz="2400" dirty="0">
                <a:latin typeface="微软雅黑" panose="020B0503020204020204" pitchFamily="34" charset="-122"/>
                <a:ea typeface="微软雅黑" panose="020B0503020204020204" pitchFamily="34" charset="-122"/>
              </a:rPr>
              <a:t>java</a:t>
            </a:r>
            <a:r>
              <a:rPr lang="zh-CN" altLang="en-US" sz="2400" dirty="0">
                <a:latin typeface="微软雅黑" panose="020B0503020204020204" pitchFamily="34" charset="-122"/>
                <a:ea typeface="微软雅黑" panose="020B0503020204020204" pitchFamily="34" charset="-122"/>
              </a:rPr>
              <a:t>开发工程师。</a:t>
            </a:r>
          </a:p>
        </p:txBody>
      </p:sp>
      <p:pic>
        <p:nvPicPr>
          <p:cNvPr id="6" name="Picture 5" descr="龙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3478373" cy="422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50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3995936" y="2496365"/>
            <a:ext cx="4851945"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gn="just">
              <a:lnSpc>
                <a:spcPct val="150000"/>
              </a:lnSpc>
            </a:pPr>
            <a:r>
              <a:rPr lang="zh-CN" altLang="en-US" sz="2400" dirty="0" smtClean="0">
                <a:latin typeface="微软雅黑" panose="020B0503020204020204" pitchFamily="34" charset="-122"/>
                <a:ea typeface="微软雅黑" panose="020B0503020204020204" pitchFamily="34" charset="-122"/>
              </a:rPr>
              <a:t>罗文斌，</a:t>
            </a:r>
            <a:r>
              <a:rPr lang="zh-CN" altLang="en-US" sz="2400" dirty="0">
                <a:latin typeface="微软雅黑" panose="020B0503020204020204" pitchFamily="34" charset="-122"/>
                <a:ea typeface="微软雅黑" panose="020B0503020204020204" pitchFamily="34" charset="-122"/>
              </a:rPr>
              <a:t>男，</a:t>
            </a:r>
            <a:r>
              <a:rPr lang="en-US" altLang="zh-CN" sz="2400" dirty="0" smtClean="0">
                <a:latin typeface="微软雅黑" panose="020B0503020204020204" pitchFamily="34" charset="-122"/>
                <a:ea typeface="微软雅黑" panose="020B0503020204020204" pitchFamily="34" charset="-122"/>
              </a:rPr>
              <a:t>2009</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现任</a:t>
            </a:r>
            <a:r>
              <a:rPr lang="zh-CN" altLang="en-US" sz="2400" dirty="0" smtClean="0">
                <a:latin typeface="微软雅黑" panose="020B0503020204020204" pitchFamily="34" charset="-122"/>
                <a:ea typeface="微软雅黑" panose="020B0503020204020204" pitchFamily="34" charset="-122"/>
              </a:rPr>
              <a:t>广州御银股份有限公司开发部经理。</a:t>
            </a:r>
            <a:endParaRPr lang="zh-CN" altLang="en-US" sz="2400" dirty="0">
              <a:latin typeface="微软雅黑" panose="020B0503020204020204" pitchFamily="34" charset="-122"/>
              <a:ea typeface="微软雅黑" panose="020B0503020204020204" pitchFamily="34" charset="-122"/>
            </a:endParaRPr>
          </a:p>
        </p:txBody>
      </p:sp>
      <p:pic>
        <p:nvPicPr>
          <p:cNvPr id="1026" name="Picture 2" descr="C:\Users\Administrator\Desktop\QQ图片20180914083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4" y="1514515"/>
            <a:ext cx="3310074" cy="383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7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640171"/>
            <a:ext cx="4680520"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姚若龙，男，</a:t>
            </a:r>
            <a:r>
              <a:rPr lang="en-US" altLang="zh-CN" sz="2400" dirty="0" smtClean="0">
                <a:latin typeface="微软雅黑" panose="020B0503020204020204" pitchFamily="34" charset="-122"/>
                <a:ea typeface="微软雅黑" panose="020B0503020204020204" pitchFamily="34" charset="-122"/>
              </a:rPr>
              <a:t>2009</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现任深圳积享通信息技术有限公司项目经理。</a:t>
            </a:r>
            <a:endParaRPr lang="en-US" altLang="zh-CN" sz="2400" dirty="0">
              <a:latin typeface="微软雅黑" panose="020B0503020204020204" pitchFamily="34" charset="-122"/>
              <a:ea typeface="微软雅黑" panose="020B0503020204020204" pitchFamily="34" charset="-122"/>
            </a:endParaRPr>
          </a:p>
        </p:txBody>
      </p:sp>
      <p:pic>
        <p:nvPicPr>
          <p:cNvPr id="6" name="Picture 7" descr="../../../../../Program%20Files/Tencent/QQ/Users/314209101/Image/UVG)3FM6K2I%7b5LSWV4@K%5bDM.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6789" y="1628800"/>
            <a:ext cx="35149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88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042854"/>
            <a:ext cx="4680520" cy="2553891"/>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唐球军，男，</a:t>
            </a:r>
            <a:r>
              <a:rPr lang="en-US" altLang="zh-CN" sz="2400" dirty="0" smtClean="0">
                <a:latin typeface="微软雅黑" panose="020B0503020204020204" pitchFamily="34" charset="-122"/>
                <a:ea typeface="微软雅黑" panose="020B0503020204020204" pitchFamily="34" charset="-122"/>
              </a:rPr>
              <a:t>2010</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现任广州阳光耐特电子有限公司软件事业部副总监兼湖南办事处主任。</a:t>
            </a:r>
            <a:endParaRPr lang="en-US" altLang="zh-CN" sz="2400" dirty="0">
              <a:latin typeface="微软雅黑" panose="020B0503020204020204" pitchFamily="34" charset="-122"/>
              <a:ea typeface="微软雅黑" panose="020B0503020204020204" pitchFamily="34" charset="-122"/>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59" y="1700808"/>
            <a:ext cx="3311133" cy="373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86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568373"/>
            <a:ext cx="4680520"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蔡龙飞，男，</a:t>
            </a:r>
            <a:r>
              <a:rPr lang="en-US" altLang="zh-CN" sz="2400" dirty="0" smtClean="0">
                <a:latin typeface="微软雅黑" panose="020B0503020204020204" pitchFamily="34" charset="-122"/>
                <a:ea typeface="微软雅黑" panose="020B0503020204020204" pitchFamily="34" charset="-122"/>
              </a:rPr>
              <a:t>2010</a:t>
            </a:r>
            <a:r>
              <a:rPr lang="zh-CN" altLang="en-US" sz="2400" dirty="0" smtClean="0">
                <a:latin typeface="微软雅黑" panose="020B0503020204020204" pitchFamily="34" charset="-122"/>
                <a:ea typeface="微软雅黑" panose="020B0503020204020204" pitchFamily="34" charset="-122"/>
              </a:rPr>
              <a:t>届毕业生，现任高新区信息港开发部项目</a:t>
            </a:r>
            <a:r>
              <a:rPr lang="zh-CN" altLang="en-US" sz="2400" dirty="0">
                <a:latin typeface="微软雅黑" panose="020B0503020204020204" pitchFamily="34" charset="-122"/>
                <a:ea typeface="微软雅黑" panose="020B0503020204020204" pitchFamily="34" charset="-122"/>
              </a:rPr>
              <a:t>经理。</a:t>
            </a:r>
            <a:endParaRPr lang="en-US" altLang="zh-CN" sz="2400" dirty="0">
              <a:latin typeface="微软雅黑" panose="020B0503020204020204" pitchFamily="34" charset="-122"/>
              <a:ea typeface="微软雅黑" panose="020B0503020204020204" pitchFamily="34" charset="-122"/>
            </a:endParaRPr>
          </a:p>
        </p:txBody>
      </p:sp>
      <p:pic>
        <p:nvPicPr>
          <p:cNvPr id="6" name="Picture 8" descr="蔡龙飞"/>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6832"/>
            <a:ext cx="30972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34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424147"/>
            <a:ext cx="4680520"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胡志波，男，</a:t>
            </a:r>
            <a:r>
              <a:rPr lang="en-US" altLang="zh-CN" sz="2400" dirty="0" smtClean="0">
                <a:latin typeface="微软雅黑" panose="020B0503020204020204" pitchFamily="34" charset="-122"/>
                <a:ea typeface="微软雅黑" panose="020B0503020204020204" pitchFamily="34" charset="-122"/>
              </a:rPr>
              <a:t>2011</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现任软通动力信息技术（集团）测试工程师。</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6810"/>
            <a:ext cx="3404064" cy="361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50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496155"/>
            <a:ext cx="4680520" cy="1940957"/>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朱剑枚，女，</a:t>
            </a:r>
            <a:r>
              <a:rPr lang="en-US" altLang="zh-CN" sz="2400" dirty="0" smtClean="0">
                <a:latin typeface="微软雅黑" panose="020B0503020204020204" pitchFamily="34" charset="-122"/>
                <a:ea typeface="微软雅黑" panose="020B0503020204020204" pitchFamily="34" charset="-122"/>
              </a:rPr>
              <a:t>2011</a:t>
            </a:r>
            <a:r>
              <a:rPr lang="zh-CN" altLang="en-US" sz="2400" dirty="0" smtClean="0">
                <a:latin typeface="微软雅黑" panose="020B0503020204020204" pitchFamily="34" charset="-122"/>
                <a:ea typeface="微软雅黑" panose="020B0503020204020204" pitchFamily="34" charset="-122"/>
              </a:rPr>
              <a:t>届毕业生，</a:t>
            </a:r>
            <a:r>
              <a:rPr lang="zh-CN" altLang="en-US" sz="2400" dirty="0">
                <a:latin typeface="微软雅黑" panose="020B0503020204020204" pitchFamily="34" charset="-122"/>
                <a:ea typeface="微软雅黑" panose="020B0503020204020204" pitchFamily="34" charset="-122"/>
              </a:rPr>
              <a:t>广州凯媒通信技术有限公司  软件测试工程师 。</a:t>
            </a:r>
            <a:endParaRPr lang="en-US" altLang="zh-CN" sz="2400" dirty="0">
              <a:latin typeface="微软雅黑" panose="020B0503020204020204" pitchFamily="34" charset="-122"/>
              <a:ea typeface="微软雅黑" panose="020B0503020204020204" pitchFamily="34" charset="-122"/>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42853"/>
            <a:ext cx="36004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98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lstStyle/>
          <a:p>
            <a:pPr algn="r"/>
            <a:r>
              <a:rPr lang="zh-CN" altLang="en-US" sz="3200" dirty="0" smtClean="0">
                <a:latin typeface="微软雅黑" panose="020B0503020204020204" pitchFamily="34" charset="-122"/>
                <a:ea typeface="微软雅黑" panose="020B0503020204020204" pitchFamily="34" charset="-122"/>
              </a:rPr>
              <a:t>就业</a:t>
            </a:r>
            <a:endParaRPr lang="zh-CN" altLang="en-US" sz="3200" dirty="0">
              <a:latin typeface="微软雅黑" panose="020B0503020204020204" pitchFamily="34" charset="-122"/>
              <a:ea typeface="微软雅黑" panose="020B0503020204020204" pitchFamily="34" charset="-122"/>
            </a:endParaRPr>
          </a:p>
        </p:txBody>
      </p:sp>
      <p:sp>
        <p:nvSpPr>
          <p:cNvPr id="7" name="AutoShape 7"/>
          <p:cNvSpPr>
            <a:spLocks noChangeArrowheads="1"/>
          </p:cNvSpPr>
          <p:nvPr/>
        </p:nvSpPr>
        <p:spPr bwMode="auto">
          <a:xfrm>
            <a:off x="4040535" y="2042853"/>
            <a:ext cx="4680520" cy="3166824"/>
          </a:xfrm>
          <a:prstGeom prst="roundRect">
            <a:avLst>
              <a:gd name="adj" fmla="val 16667"/>
            </a:avLst>
          </a:prstGeom>
          <a:solidFill>
            <a:schemeClr val="bg1"/>
          </a:solidFill>
          <a:ln w="9525" algn="ctr">
            <a:solidFill>
              <a:srgbClr val="008080"/>
            </a:solidFill>
            <a:round/>
            <a:headEnd/>
            <a:tailEnd/>
          </a:ln>
        </p:spPr>
        <p:txBody>
          <a:bodyPr wrap="square">
            <a:spAutoFit/>
          </a:bodyPr>
          <a:lstStyle/>
          <a:p>
            <a:pPr>
              <a:lnSpc>
                <a:spcPct val="150000"/>
              </a:lnSpc>
              <a:defRPr/>
            </a:pPr>
            <a:r>
              <a:rPr lang="zh-CN" altLang="en-US" sz="2400" dirty="0" smtClean="0">
                <a:latin typeface="微软雅黑" panose="020B0503020204020204" pitchFamily="34" charset="-122"/>
                <a:ea typeface="微软雅黑" panose="020B0503020204020204" pitchFamily="34" charset="-122"/>
              </a:rPr>
              <a:t>周润斌，男，</a:t>
            </a:r>
            <a:r>
              <a:rPr lang="en-US" altLang="zh-CN" sz="2400" dirty="0" smtClean="0">
                <a:latin typeface="微软雅黑" panose="020B0503020204020204" pitchFamily="34" charset="-122"/>
                <a:ea typeface="微软雅黑" panose="020B0503020204020204" pitchFamily="34" charset="-122"/>
              </a:rPr>
              <a:t>2017</a:t>
            </a:r>
            <a:r>
              <a:rPr lang="zh-CN" altLang="en-US" sz="2400" dirty="0" smtClean="0">
                <a:latin typeface="微软雅黑" panose="020B0503020204020204" pitchFamily="34" charset="-122"/>
                <a:ea typeface="微软雅黑" panose="020B0503020204020204" pitchFamily="34" charset="-122"/>
              </a:rPr>
              <a:t>届</a:t>
            </a:r>
            <a:r>
              <a:rPr lang="zh-CN" altLang="en-US" sz="2400" dirty="0">
                <a:latin typeface="微软雅黑" panose="020B0503020204020204" pitchFamily="34" charset="-122"/>
                <a:ea typeface="微软雅黑" panose="020B0503020204020204" pitchFamily="34" charset="-122"/>
              </a:rPr>
              <a:t>毕业生（移动应用软件开发方向），</a:t>
            </a:r>
            <a:r>
              <a:rPr lang="zh-CN" altLang="en-US" sz="2400" dirty="0" smtClean="0">
                <a:latin typeface="微软雅黑" panose="020B0503020204020204" pitchFamily="34" charset="-122"/>
                <a:ea typeface="微软雅黑" panose="020B0503020204020204" pitchFamily="34" charset="-122"/>
              </a:rPr>
              <a:t>现任浙江捷富信息科技有限公司</a:t>
            </a:r>
            <a:r>
              <a:rPr lang="en-US" altLang="zh-CN" sz="2400" dirty="0" smtClean="0">
                <a:latin typeface="微软雅黑" panose="020B0503020204020204" pitchFamily="34" charset="-122"/>
                <a:ea typeface="微软雅黑" panose="020B0503020204020204" pitchFamily="34" charset="-122"/>
              </a:rPr>
              <a:t>JAVA</a:t>
            </a:r>
            <a:r>
              <a:rPr lang="zh-CN" altLang="en-US" sz="2400" dirty="0" smtClean="0">
                <a:latin typeface="微软雅黑" panose="020B0503020204020204" pitchFamily="34" charset="-122"/>
                <a:ea typeface="微软雅黑" panose="020B0503020204020204" pitchFamily="34" charset="-122"/>
              </a:rPr>
              <a:t>开发工程师  实习期工资</a:t>
            </a:r>
            <a:r>
              <a:rPr lang="en-US" altLang="zh-CN" sz="2400" dirty="0" smtClean="0">
                <a:latin typeface="微软雅黑" panose="020B0503020204020204" pitchFamily="34" charset="-122"/>
                <a:ea typeface="微软雅黑" panose="020B0503020204020204" pitchFamily="34" charset="-122"/>
              </a:rPr>
              <a:t>7000</a:t>
            </a:r>
            <a:r>
              <a:rPr lang="zh-CN" altLang="en-US" sz="2400" dirty="0">
                <a:latin typeface="微软雅黑" panose="020B0503020204020204" pitchFamily="34" charset="-122"/>
                <a:ea typeface="微软雅黑" panose="020B0503020204020204" pitchFamily="34" charset="-122"/>
              </a:rPr>
              <a:t>以上</a:t>
            </a:r>
            <a:r>
              <a:rPr lang="zh-CN" altLang="en-US" sz="2400" dirty="0" smtClean="0">
                <a:latin typeface="微软雅黑" panose="020B0503020204020204" pitchFamily="34" charset="-122"/>
                <a:ea typeface="微软雅黑" panose="020B0503020204020204" pitchFamily="34" charset="-122"/>
              </a:rPr>
              <a:t>。</a:t>
            </a:r>
            <a:endParaRPr lang="en-US" altLang="zh-CN" sz="2400" dirty="0">
              <a:latin typeface="微软雅黑" panose="020B0503020204020204" pitchFamily="34" charset="-122"/>
              <a:ea typeface="微软雅黑" panose="020B0503020204020204" pitchFamily="34" charset="-122"/>
            </a:endParaRPr>
          </a:p>
        </p:txBody>
      </p:sp>
      <p:pic>
        <p:nvPicPr>
          <p:cNvPr id="4097" name="Picture 1" descr="C:\Users\Administrator\AppData\Roaming\Tencent\Users\112494044\QQ\WinTemp\RichOle\`EA(JKPUMLY835C6197A`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700809"/>
            <a:ext cx="3677551" cy="350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5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3256</TotalTime>
  <Pages>0</Pages>
  <Words>317</Words>
  <Characters>0</Characters>
  <Application>Microsoft Office PowerPoint</Application>
  <DocSecurity>0</DocSecurity>
  <PresentationFormat>全屏显示(4:3)</PresentationFormat>
  <Lines>0</Lines>
  <Paragraphs>29</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默认设计模板</vt:lpstr>
      <vt:lpstr>就业</vt:lpstr>
      <vt:lpstr>就业</vt:lpstr>
      <vt:lpstr>就业</vt:lpstr>
      <vt:lpstr>就业</vt:lpstr>
      <vt:lpstr>就业</vt:lpstr>
      <vt:lpstr>就业</vt:lpstr>
      <vt:lpstr>就业</vt:lpstr>
      <vt:lpstr>就业</vt:lpstr>
      <vt:lpstr>就业</vt:lpstr>
      <vt:lpstr>就业</vt:lpstr>
      <vt:lpstr>创业</vt:lpstr>
      <vt:lpstr>升学</vt:lpstr>
      <vt:lpstr>获奖证书</vt:lpstr>
      <vt:lpstr>获奖证书</vt:lpstr>
      <vt:lpstr>资格证书</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微软用户</cp:lastModifiedBy>
  <cp:revision>227</cp:revision>
  <dcterms:created xsi:type="dcterms:W3CDTF">2013-01-25T01:44:32Z</dcterms:created>
  <dcterms:modified xsi:type="dcterms:W3CDTF">2020-03-09T01:24:10Z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2052-9.1.0.4047</vt:lpwstr>
  </property>
</Properties>
</file>